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97" r:id="rId4"/>
    <p:sldId id="259" r:id="rId5"/>
    <p:sldId id="293" r:id="rId6"/>
    <p:sldId id="294" r:id="rId7"/>
    <p:sldId id="295" r:id="rId8"/>
    <p:sldId id="291" r:id="rId9"/>
    <p:sldId id="299" r:id="rId10"/>
    <p:sldId id="298" r:id="rId11"/>
    <p:sldId id="296" r:id="rId12"/>
    <p:sldId id="300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A013A32-1EAE-4C24-B262-913530AA9DC8}">
          <p14:sldIdLst>
            <p14:sldId id="256"/>
            <p14:sldId id="257"/>
            <p14:sldId id="297"/>
            <p14:sldId id="259"/>
            <p14:sldId id="293"/>
            <p14:sldId id="294"/>
            <p14:sldId id="295"/>
            <p14:sldId id="291"/>
            <p14:sldId id="299"/>
            <p14:sldId id="298"/>
            <p14:sldId id="296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0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05E21-E1C7-49E6-8053-37DEE80F12F4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997E4-3814-40FF-ACD5-A4DE7F82E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97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6EA3-D85B-4DF1-8D32-525665D9F32D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3BE5-6F16-434A-A3B4-63EAA456C5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69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6EA3-D85B-4DF1-8D32-525665D9F32D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3BE5-6F16-434A-A3B4-63EAA456C5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23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6EA3-D85B-4DF1-8D32-525665D9F32D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3BE5-6F16-434A-A3B4-63EAA456C5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699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6EA3-D85B-4DF1-8D32-525665D9F32D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3BE5-6F16-434A-A3B4-63EAA456C5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24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6EA3-D85B-4DF1-8D32-525665D9F32D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3BE5-6F16-434A-A3B4-63EAA456C5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64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6EA3-D85B-4DF1-8D32-525665D9F32D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3BE5-6F16-434A-A3B4-63EAA456C5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16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6EA3-D85B-4DF1-8D32-525665D9F32D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3BE5-6F16-434A-A3B4-63EAA456C5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150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6EA3-D85B-4DF1-8D32-525665D9F32D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3BE5-6F16-434A-A3B4-63EAA456C5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9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6EA3-D85B-4DF1-8D32-525665D9F32D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3BE5-6F16-434A-A3B4-63EAA456C5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29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6EA3-D85B-4DF1-8D32-525665D9F32D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3BE5-6F16-434A-A3B4-63EAA456C5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11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E6EA3-D85B-4DF1-8D32-525665D9F32D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3BE5-6F16-434A-A3B4-63EAA456C5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78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E6EA3-D85B-4DF1-8D32-525665D9F32D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53BE5-6F16-434A-A3B4-63EAA456C5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40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0" b="10908"/>
          <a:stretch/>
        </p:blipFill>
        <p:spPr>
          <a:xfrm>
            <a:off x="1" y="19665"/>
            <a:ext cx="12191999" cy="683341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758570"/>
            <a:ext cx="9144000" cy="2387600"/>
          </a:xfrm>
        </p:spPr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60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608" y="1278194"/>
            <a:ext cx="10515600" cy="914400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…plánujeme…</a:t>
            </a:r>
            <a:endParaRPr lang="cs-CZ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17197" y="2751600"/>
            <a:ext cx="9370422" cy="2752217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 err="1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Videosekci</a:t>
            </a:r>
            <a:r>
              <a:rPr lang="cs-CZ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krátká metodická videa, vysvětlující základní principy spolupráce pedagog / asistent, roli asistenta ve třídě, nejčastější chyby i dobré příklady…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Plnou </a:t>
            </a:r>
            <a:r>
              <a:rPr lang="cs-CZ" sz="4000" dirty="0" err="1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responzivitu</a:t>
            </a:r>
            <a:r>
              <a:rPr lang="cs-CZ" sz="4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webu 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komfortní používání na PC, </a:t>
            </a:r>
            <a:r>
              <a:rPr lang="cs-CZ" sz="28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tabletech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chytrých telefonech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000" dirty="0" smtClean="0">
                <a:solidFill>
                  <a:srgbClr val="FFD2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Kalendář 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 aktuálních akcí, kurzů a možností dalšího vzdělávání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5" name="Zástupný symbol pro obsa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39247"/>
            <a:ext cx="12204819" cy="91875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18" y="0"/>
            <a:ext cx="12204818" cy="128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608" y="1278194"/>
            <a:ext cx="10515600" cy="914400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prosíme o zpětnou vazbu</a:t>
            </a:r>
            <a:endParaRPr lang="cs-CZ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17197" y="2602512"/>
            <a:ext cx="9370422" cy="212415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cs-CZ" sz="4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nás vidíte Vy?</a:t>
            </a:r>
          </a:p>
          <a:p>
            <a:pPr algn="ctr"/>
            <a:r>
              <a:rPr lang="cs-CZ" sz="4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Vám na portálu chybí?</a:t>
            </a:r>
          </a:p>
          <a:p>
            <a:pPr algn="ctr"/>
            <a:r>
              <a:rPr lang="cs-CZ" sz="4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bychom mohli nebo měli změnit?</a:t>
            </a:r>
          </a:p>
          <a:p>
            <a:pPr algn="ctr"/>
            <a:r>
              <a:rPr lang="cs-CZ" sz="4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je nejpřínosnější, co využíváte nejčastěji?</a:t>
            </a:r>
          </a:p>
          <a:p>
            <a:pPr algn="ctr"/>
            <a:r>
              <a:rPr lang="cs-CZ" sz="4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Máte nějaký nápad, vizi, ideu…?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2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5" name="Zástupný symbol pro obsa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39247"/>
            <a:ext cx="12204819" cy="91875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18" y="0"/>
            <a:ext cx="12204818" cy="1281506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831791" y="4875759"/>
            <a:ext cx="105156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ěkujeme!</a:t>
            </a:r>
            <a:endParaRPr lang="cs-CZ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68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0" b="10908"/>
          <a:stretch/>
        </p:blipFill>
        <p:spPr>
          <a:xfrm>
            <a:off x="1" y="19665"/>
            <a:ext cx="12191999" cy="683341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758570"/>
            <a:ext cx="9144000" cy="2387600"/>
          </a:xfrm>
        </p:spPr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083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7346" cy="1825625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39247"/>
            <a:ext cx="12204819" cy="918754"/>
          </a:xfr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886132" y="2054378"/>
            <a:ext cx="10419735" cy="1350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cs-CZ" sz="5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www.asistentpedagoga.cz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50273" y="3633805"/>
            <a:ext cx="8891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roku 2013</a:t>
            </a:r>
          </a:p>
          <a:p>
            <a:pPr algn="ctr"/>
            <a:endParaRPr lang="cs-CZ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jediný specializovaný portál v ČR</a:t>
            </a:r>
          </a:p>
        </p:txBody>
      </p:sp>
    </p:spTree>
    <p:extLst>
      <p:ext uri="{BB962C8B-B14F-4D97-AF65-F5344CB8AC3E}">
        <p14:creationId xmlns:p14="http://schemas.microsoft.com/office/powerpoint/2010/main" val="87841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7346" cy="1825625"/>
          </a:xfrm>
          <a:prstGeom prst="rect">
            <a:avLst/>
          </a:prstGeom>
        </p:spPr>
      </p:pic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39247"/>
            <a:ext cx="12204819" cy="918754"/>
          </a:xfr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886132" y="2054378"/>
            <a:ext cx="10419735" cy="1350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14" b="26023"/>
          <a:stretch/>
        </p:blipFill>
        <p:spPr>
          <a:xfrm>
            <a:off x="1439934" y="1278194"/>
            <a:ext cx="9324948" cy="476401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608" y="1278194"/>
            <a:ext cx="10515600" cy="914400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39247"/>
            <a:ext cx="12204819" cy="91875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18" y="0"/>
            <a:ext cx="12204818" cy="128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8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14" b="26023"/>
          <a:stretch/>
        </p:blipFill>
        <p:spPr>
          <a:xfrm>
            <a:off x="1439934" y="1278194"/>
            <a:ext cx="9324948" cy="476401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608" y="1278194"/>
            <a:ext cx="10515600" cy="914400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39247"/>
            <a:ext cx="12204819" cy="91875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18" y="0"/>
            <a:ext cx="12204818" cy="1281506"/>
          </a:xfrm>
          <a:prstGeom prst="rect">
            <a:avLst/>
          </a:prstGeom>
        </p:spPr>
      </p:pic>
      <p:sp>
        <p:nvSpPr>
          <p:cNvPr id="7" name="Šipka nahoru 6"/>
          <p:cNvSpPr/>
          <p:nvPr/>
        </p:nvSpPr>
        <p:spPr>
          <a:xfrm>
            <a:off x="3359203" y="3470788"/>
            <a:ext cx="217715" cy="7489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Šipka nahoru 7"/>
          <p:cNvSpPr/>
          <p:nvPr/>
        </p:nvSpPr>
        <p:spPr>
          <a:xfrm>
            <a:off x="7296811" y="3761765"/>
            <a:ext cx="217715" cy="7489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Šipka nahoru 8"/>
          <p:cNvSpPr/>
          <p:nvPr/>
        </p:nvSpPr>
        <p:spPr>
          <a:xfrm>
            <a:off x="9265615" y="3660203"/>
            <a:ext cx="217715" cy="7489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Šipka nahoru 9"/>
          <p:cNvSpPr/>
          <p:nvPr/>
        </p:nvSpPr>
        <p:spPr>
          <a:xfrm>
            <a:off x="5328007" y="3537647"/>
            <a:ext cx="217715" cy="7489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560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14" b="26023"/>
          <a:stretch/>
        </p:blipFill>
        <p:spPr>
          <a:xfrm>
            <a:off x="1439934" y="1278194"/>
            <a:ext cx="9324948" cy="476401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608" y="1278194"/>
            <a:ext cx="10515600" cy="914400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39247"/>
            <a:ext cx="12204819" cy="91875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18" y="0"/>
            <a:ext cx="12204818" cy="1281506"/>
          </a:xfrm>
          <a:prstGeom prst="rect">
            <a:avLst/>
          </a:prstGeom>
        </p:spPr>
      </p:pic>
      <p:sp>
        <p:nvSpPr>
          <p:cNvPr id="7" name="Šipka nahoru 6"/>
          <p:cNvSpPr/>
          <p:nvPr/>
        </p:nvSpPr>
        <p:spPr>
          <a:xfrm>
            <a:off x="3359203" y="3470788"/>
            <a:ext cx="217715" cy="7489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Šipka nahoru 7"/>
          <p:cNvSpPr/>
          <p:nvPr/>
        </p:nvSpPr>
        <p:spPr>
          <a:xfrm>
            <a:off x="7296811" y="3761765"/>
            <a:ext cx="217715" cy="7489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Šipka nahoru 8"/>
          <p:cNvSpPr/>
          <p:nvPr/>
        </p:nvSpPr>
        <p:spPr>
          <a:xfrm>
            <a:off x="9265615" y="3660203"/>
            <a:ext cx="217715" cy="7489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Šipka nahoru 9"/>
          <p:cNvSpPr/>
          <p:nvPr/>
        </p:nvSpPr>
        <p:spPr>
          <a:xfrm>
            <a:off x="5328007" y="3537647"/>
            <a:ext cx="217715" cy="7489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59145" y="4276106"/>
            <a:ext cx="18092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sobota</a:t>
            </a:r>
            <a:endParaRPr lang="cs-CZ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532250" y="4276106"/>
            <a:ext cx="18092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sobota</a:t>
            </a:r>
            <a:endParaRPr lang="cs-CZ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501054" y="4409140"/>
            <a:ext cx="18092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sobota</a:t>
            </a:r>
            <a:endParaRPr lang="cs-CZ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8472128" y="4286584"/>
            <a:ext cx="18092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sobota</a:t>
            </a:r>
            <a:endParaRPr lang="cs-CZ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6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14" b="26023"/>
          <a:stretch/>
        </p:blipFill>
        <p:spPr>
          <a:xfrm>
            <a:off x="1439934" y="1278194"/>
            <a:ext cx="9324948" cy="476401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608" y="1278194"/>
            <a:ext cx="10515600" cy="914400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4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39247"/>
            <a:ext cx="12204819" cy="91875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18" y="0"/>
            <a:ext cx="12204818" cy="1281506"/>
          </a:xfrm>
          <a:prstGeom prst="rect">
            <a:avLst/>
          </a:prstGeom>
        </p:spPr>
      </p:pic>
      <p:sp>
        <p:nvSpPr>
          <p:cNvPr id="7" name="Šipka nahoru 6"/>
          <p:cNvSpPr/>
          <p:nvPr/>
        </p:nvSpPr>
        <p:spPr>
          <a:xfrm>
            <a:off x="3359203" y="3470788"/>
            <a:ext cx="217715" cy="7489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Šipka nahoru 7"/>
          <p:cNvSpPr/>
          <p:nvPr/>
        </p:nvSpPr>
        <p:spPr>
          <a:xfrm>
            <a:off x="7296811" y="3761765"/>
            <a:ext cx="217715" cy="7489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Šipka nahoru 8"/>
          <p:cNvSpPr/>
          <p:nvPr/>
        </p:nvSpPr>
        <p:spPr>
          <a:xfrm>
            <a:off x="9265615" y="3660203"/>
            <a:ext cx="217715" cy="7489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Šipka nahoru 9"/>
          <p:cNvSpPr/>
          <p:nvPr/>
        </p:nvSpPr>
        <p:spPr>
          <a:xfrm>
            <a:off x="5328007" y="3537647"/>
            <a:ext cx="217715" cy="7489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559145" y="4276106"/>
            <a:ext cx="18092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sobota</a:t>
            </a:r>
            <a:endParaRPr lang="cs-CZ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532250" y="4276106"/>
            <a:ext cx="18092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sobota</a:t>
            </a:r>
            <a:endParaRPr lang="cs-CZ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501054" y="4409140"/>
            <a:ext cx="18092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sobota</a:t>
            </a:r>
            <a:endParaRPr lang="cs-CZ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8472128" y="4286584"/>
            <a:ext cx="18092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sobota</a:t>
            </a:r>
            <a:endParaRPr lang="cs-CZ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438762" y="2532971"/>
            <a:ext cx="5581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ne</a:t>
            </a:r>
            <a:endParaRPr lang="cs-CZ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436864" y="2600046"/>
            <a:ext cx="5581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ne</a:t>
            </a:r>
            <a:endParaRPr lang="cs-CZ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7405668" y="2791695"/>
            <a:ext cx="5581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ne</a:t>
            </a:r>
            <a:endParaRPr lang="cs-CZ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9339366" y="2562183"/>
            <a:ext cx="5581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ne</a:t>
            </a:r>
            <a:endParaRPr lang="cs-CZ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692518" y="2061142"/>
            <a:ext cx="5693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po</a:t>
            </a:r>
            <a:endParaRPr lang="cs-CZ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09185" y="1845898"/>
            <a:ext cx="5693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po</a:t>
            </a:r>
            <a:endParaRPr lang="cs-CZ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7641371" y="2158932"/>
            <a:ext cx="5693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po</a:t>
            </a:r>
            <a:endParaRPr lang="cs-CZ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9591094" y="1983318"/>
            <a:ext cx="5693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po</a:t>
            </a:r>
            <a:endParaRPr lang="cs-CZ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6027542" y="2508383"/>
            <a:ext cx="5020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út</a:t>
            </a:r>
            <a:endParaRPr lang="cs-CZ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056075" y="2615229"/>
            <a:ext cx="5020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út</a:t>
            </a:r>
            <a:endParaRPr lang="cs-CZ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9944164" y="2691778"/>
            <a:ext cx="5020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út</a:t>
            </a:r>
            <a:endParaRPr lang="cs-CZ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4345646" y="2019965"/>
            <a:ext cx="4483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st</a:t>
            </a:r>
            <a:endParaRPr lang="cs-CZ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6326944" y="2057946"/>
            <a:ext cx="4483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st</a:t>
            </a:r>
            <a:endParaRPr lang="cs-CZ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8285340" y="2057946"/>
            <a:ext cx="4483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st</a:t>
            </a:r>
            <a:endParaRPr lang="cs-CZ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10223782" y="2125270"/>
            <a:ext cx="4483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st</a:t>
            </a:r>
            <a:endParaRPr lang="cs-CZ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6622265" y="2296837"/>
            <a:ext cx="460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čt</a:t>
            </a:r>
            <a:endParaRPr lang="cs-CZ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4685053" y="2041131"/>
            <a:ext cx="460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čt</a:t>
            </a:r>
            <a:endParaRPr lang="cs-CZ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8600854" y="2187415"/>
            <a:ext cx="460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čt</a:t>
            </a:r>
            <a:endParaRPr lang="cs-CZ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4868556" y="2418574"/>
            <a:ext cx="5549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pá</a:t>
            </a:r>
            <a:endParaRPr lang="cs-CZ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6938861" y="2427950"/>
            <a:ext cx="554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pá</a:t>
            </a:r>
            <a:endParaRPr lang="cs-CZ" sz="2800" dirty="0"/>
          </a:p>
        </p:txBody>
      </p:sp>
      <p:sp>
        <p:nvSpPr>
          <p:cNvPr id="37" name="Obdélník 36"/>
          <p:cNvSpPr/>
          <p:nvPr/>
        </p:nvSpPr>
        <p:spPr>
          <a:xfrm>
            <a:off x="8806084" y="2508383"/>
            <a:ext cx="554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pá</a:t>
            </a:r>
            <a:endParaRPr lang="cs-CZ" sz="2800" dirty="0"/>
          </a:p>
        </p:txBody>
      </p:sp>
      <p:sp>
        <p:nvSpPr>
          <p:cNvPr id="38" name="Obdélník 37"/>
          <p:cNvSpPr/>
          <p:nvPr/>
        </p:nvSpPr>
        <p:spPr>
          <a:xfrm>
            <a:off x="7963834" y="1839563"/>
            <a:ext cx="5020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út</a:t>
            </a:r>
            <a:endParaRPr lang="cs-CZ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2983213" y="2250202"/>
            <a:ext cx="5549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pá</a:t>
            </a:r>
            <a:endParaRPr lang="cs-CZ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2676367" y="2125270"/>
            <a:ext cx="4603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čt</a:t>
            </a:r>
            <a:endParaRPr lang="cs-CZ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5" name="Obdélník 44"/>
          <p:cNvSpPr/>
          <p:nvPr/>
        </p:nvSpPr>
        <p:spPr>
          <a:xfrm>
            <a:off x="2399680" y="2030943"/>
            <a:ext cx="4483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st</a:t>
            </a:r>
            <a:endParaRPr lang="cs-CZ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6" name="Obdélník 45"/>
          <p:cNvSpPr/>
          <p:nvPr/>
        </p:nvSpPr>
        <p:spPr>
          <a:xfrm>
            <a:off x="2074875" y="1897322"/>
            <a:ext cx="5020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út</a:t>
            </a:r>
            <a:endParaRPr lang="cs-CZ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7" name="Obdélník 46"/>
          <p:cNvSpPr/>
          <p:nvPr/>
        </p:nvSpPr>
        <p:spPr>
          <a:xfrm>
            <a:off x="1693319" y="1981941"/>
            <a:ext cx="5693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po</a:t>
            </a:r>
            <a:endParaRPr lang="cs-CZ" sz="2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812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608" y="1278194"/>
            <a:ext cx="10515600" cy="914400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Souhrn za rok 2018</a:t>
            </a:r>
            <a:endParaRPr lang="cs-CZ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68116" y="2701004"/>
            <a:ext cx="11051459" cy="2663475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sz="4000" b="1" dirty="0" smtClean="0">
                <a:solidFill>
                  <a:srgbClr val="FFD2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126.527</a:t>
            </a:r>
            <a:r>
              <a:rPr lang="cs-C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uživatelů celkem</a:t>
            </a:r>
          </a:p>
          <a:p>
            <a:pPr algn="ctr"/>
            <a:r>
              <a:rPr lang="cs-CZ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obrazilo</a:t>
            </a:r>
            <a:r>
              <a:rPr lang="cs-C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b="1" dirty="0" smtClean="0">
                <a:solidFill>
                  <a:srgbClr val="FFD2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805.278</a:t>
            </a:r>
            <a:r>
              <a:rPr lang="cs-CZ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stránek</a:t>
            </a:r>
          </a:p>
          <a:p>
            <a:pPr algn="ctr"/>
            <a:r>
              <a:rPr lang="cs-CZ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dohromady zde strávili </a:t>
            </a:r>
            <a:r>
              <a:rPr lang="cs-CZ" sz="4000" b="1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782.284</a:t>
            </a:r>
            <a:r>
              <a:rPr lang="cs-C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minut,</a:t>
            </a:r>
          </a:p>
          <a:p>
            <a:pPr algn="ctr"/>
            <a:r>
              <a:rPr lang="cs-CZ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ož je něco přes </a:t>
            </a:r>
            <a:r>
              <a:rPr lang="cs-CZ" sz="4000" b="1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543</a:t>
            </a:r>
            <a:r>
              <a:rPr lang="cs-CZ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dní</a:t>
            </a:r>
          </a:p>
          <a:p>
            <a:pPr algn="ctr"/>
            <a:endParaRPr lang="cs-CZ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5" name="Zástupný symbol pro obsa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39247"/>
            <a:ext cx="12204819" cy="91875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18" y="0"/>
            <a:ext cx="12204818" cy="128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608" y="1278194"/>
            <a:ext cx="10515600" cy="914400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Důležité funkce</a:t>
            </a:r>
            <a:endParaRPr lang="cs-CZ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17197" y="3187030"/>
            <a:ext cx="9370422" cy="2752217"/>
          </a:xfrm>
        </p:spPr>
        <p:txBody>
          <a:bodyPr>
            <a:normAutofit fontScale="70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4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souhrn</a:t>
            </a:r>
            <a:r>
              <a:rPr lang="cs-CZ" sz="28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4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legislativy</a:t>
            </a:r>
            <a:r>
              <a:rPr lang="cs-CZ" sz="28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asistentům pedagoga a školním asistentům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4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44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hrnutí</a:t>
            </a:r>
            <a:r>
              <a:rPr lang="cs-CZ" sz="28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4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náplně práce 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asistentů a spolupráce s dalšími aktéry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4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</a:t>
            </a:r>
            <a:r>
              <a:rPr lang="cs-CZ" sz="28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4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kvalifikačních kurzů 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jejich poskytovatelů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4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cs-CZ" sz="44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urza práce 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poptávka i nabídka | celkem </a:t>
            </a:r>
            <a:r>
              <a:rPr lang="cs-CZ" sz="28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1079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inzerátů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400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44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oradna</a:t>
            </a:r>
            <a:r>
              <a:rPr lang="cs-CZ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celkem </a:t>
            </a:r>
            <a:r>
              <a:rPr lang="cs-CZ" sz="28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2563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zodpovězených dotazů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44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 stažení </a:t>
            </a:r>
            <a:r>
              <a:rPr lang="cs-CZ" sz="2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metodické a pracovní materiály, odborná literatura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2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8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5" name="Zástupný symbol pro obsa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39247"/>
            <a:ext cx="12204819" cy="91875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18" y="0"/>
            <a:ext cx="12204818" cy="128150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9" t="12063" r="20947" b="73079"/>
          <a:stretch/>
        </p:blipFill>
        <p:spPr>
          <a:xfrm>
            <a:off x="2479888" y="2192594"/>
            <a:ext cx="7219406" cy="101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9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</TotalTime>
  <Words>204</Words>
  <Application>Microsoft Office PowerPoint</Application>
  <PresentationFormat>Širokoúhlá obrazovka</PresentationFormat>
  <Paragraphs>98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Motiv Office</vt:lpstr>
      <vt:lpstr> </vt:lpstr>
      <vt:lpstr>Prezentace aplikace PowerPoint</vt:lpstr>
      <vt:lpstr>Prezentace aplikace PowerPoint</vt:lpstr>
      <vt:lpstr> </vt:lpstr>
      <vt:lpstr> </vt:lpstr>
      <vt:lpstr> </vt:lpstr>
      <vt:lpstr> </vt:lpstr>
      <vt:lpstr>Souhrn za rok 2018</vt:lpstr>
      <vt:lpstr>Důležité funkce</vt:lpstr>
      <vt:lpstr>…plánujeme…</vt:lpstr>
      <vt:lpstr>prosíme o zpětnou vazbu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 Kryl</dc:creator>
  <cp:lastModifiedBy>Michal Kryl</cp:lastModifiedBy>
  <cp:revision>51</cp:revision>
  <dcterms:created xsi:type="dcterms:W3CDTF">2019-01-17T10:42:47Z</dcterms:created>
  <dcterms:modified xsi:type="dcterms:W3CDTF">2019-05-17T07:21:18Z</dcterms:modified>
</cp:coreProperties>
</file>